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79" r:id="rId10"/>
    <p:sldId id="259" r:id="rId11"/>
    <p:sldId id="277" r:id="rId12"/>
    <p:sldId id="268" r:id="rId13"/>
    <p:sldId id="269" r:id="rId14"/>
    <p:sldId id="260" r:id="rId15"/>
    <p:sldId id="276" r:id="rId16"/>
    <p:sldId id="261" r:id="rId17"/>
    <p:sldId id="262" r:id="rId18"/>
    <p:sldId id="263" r:id="rId19"/>
    <p:sldId id="271" r:id="rId20"/>
    <p:sldId id="270" r:id="rId21"/>
    <p:sldId id="273" r:id="rId22"/>
    <p:sldId id="275" r:id="rId23"/>
    <p:sldId id="274" r:id="rId24"/>
    <p:sldId id="265" r:id="rId25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AA69C"/>
    <a:srgbClr val="7E7E7E"/>
    <a:srgbClr val="FFFFFF"/>
    <a:srgbClr val="00FFFF"/>
    <a:srgbClr val="FF00FF"/>
    <a:srgbClr val="00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>
        <p:scale>
          <a:sx n="50" d="100"/>
          <a:sy n="50" d="100"/>
        </p:scale>
        <p:origin x="138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60.png"/><Relationship Id="rId7" Type="http://schemas.openxmlformats.org/officeDocument/2006/relationships/image" Target="../media/image7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47610" y="4025085"/>
            <a:ext cx="155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Transformable Production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176429" y="3874774"/>
            <a:ext cx="4163886" cy="3715780"/>
            <a:chOff x="1042828" y="902974"/>
            <a:chExt cx="4163886" cy="3715780"/>
          </a:xfrm>
        </p:grpSpPr>
        <p:sp>
          <p:nvSpPr>
            <p:cNvPr id="46" name="Oval 45"/>
            <p:cNvSpPr/>
            <p:nvPr/>
          </p:nvSpPr>
          <p:spPr>
            <a:xfrm>
              <a:off x="1894265" y="1543807"/>
              <a:ext cx="2364942" cy="52298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350606" y="902974"/>
              <a:ext cx="3477" cy="3404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50606" y="4307930"/>
              <a:ext cx="33963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13961" y="1843124"/>
              <a:ext cx="296028" cy="19340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13279" y="3750865"/>
              <a:ext cx="1684074" cy="4999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4340" y="2050349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Future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6450" y="3493608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Today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817299" y="3396413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1772" y="309422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Fully Automated Production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4009718" y="1308316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28607" y="1247778"/>
              <a:ext cx="257446" cy="152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048428" y="93299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Strictly Manual Production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54083" y="4310977"/>
              <a:ext cx="3392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Volume, Degree of Automation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-505761" y="2451564"/>
              <a:ext cx="340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Flexibility, Production Variety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502850" y="1145813"/>
              <a:ext cx="644684" cy="2075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706781" y="1267513"/>
              <a:ext cx="2582028" cy="2756357"/>
            </a:xfrm>
            <a:custGeom>
              <a:avLst/>
              <a:gdLst>
                <a:gd name="connsiteX0" fmla="*/ 0 w 2582028"/>
                <a:gd name="connsiteY0" fmla="*/ 0 h 2756357"/>
                <a:gd name="connsiteX1" fmla="*/ 6578 w 2582028"/>
                <a:gd name="connsiteY1" fmla="*/ 503249 h 2756357"/>
                <a:gd name="connsiteX2" fmla="*/ 26313 w 2582028"/>
                <a:gd name="connsiteY2" fmla="*/ 950581 h 2756357"/>
                <a:gd name="connsiteX3" fmla="*/ 65784 w 2582028"/>
                <a:gd name="connsiteY3" fmla="*/ 1401203 h 2756357"/>
                <a:gd name="connsiteX4" fmla="*/ 138146 w 2582028"/>
                <a:gd name="connsiteY4" fmla="*/ 1822222 h 2756357"/>
                <a:gd name="connsiteX5" fmla="*/ 246690 w 2582028"/>
                <a:gd name="connsiteY5" fmla="*/ 2114961 h 2756357"/>
                <a:gd name="connsiteX6" fmla="*/ 388126 w 2582028"/>
                <a:gd name="connsiteY6" fmla="*/ 2328760 h 2756357"/>
                <a:gd name="connsiteX7" fmla="*/ 624949 w 2582028"/>
                <a:gd name="connsiteY7" fmla="*/ 2503088 h 2756357"/>
                <a:gd name="connsiteX8" fmla="*/ 967027 w 2582028"/>
                <a:gd name="connsiteY8" fmla="*/ 2614921 h 2756357"/>
                <a:gd name="connsiteX9" fmla="*/ 1391335 w 2582028"/>
                <a:gd name="connsiteY9" fmla="*/ 2670837 h 2756357"/>
                <a:gd name="connsiteX10" fmla="*/ 2582028 w 2582028"/>
                <a:gd name="connsiteY10" fmla="*/ 2756357 h 27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028" h="2756357">
                  <a:moveTo>
                    <a:pt x="0" y="0"/>
                  </a:moveTo>
                  <a:cubicBezTo>
                    <a:pt x="1096" y="172409"/>
                    <a:pt x="2193" y="344819"/>
                    <a:pt x="6578" y="503249"/>
                  </a:cubicBezTo>
                  <a:cubicBezTo>
                    <a:pt x="10963" y="661679"/>
                    <a:pt x="16445" y="800922"/>
                    <a:pt x="26313" y="950581"/>
                  </a:cubicBezTo>
                  <a:cubicBezTo>
                    <a:pt x="36181" y="1100240"/>
                    <a:pt x="47145" y="1255930"/>
                    <a:pt x="65784" y="1401203"/>
                  </a:cubicBezTo>
                  <a:cubicBezTo>
                    <a:pt x="84423" y="1546476"/>
                    <a:pt x="107995" y="1703262"/>
                    <a:pt x="138146" y="1822222"/>
                  </a:cubicBezTo>
                  <a:cubicBezTo>
                    <a:pt x="168297" y="1941182"/>
                    <a:pt x="205027" y="2030538"/>
                    <a:pt x="246690" y="2114961"/>
                  </a:cubicBezTo>
                  <a:cubicBezTo>
                    <a:pt x="288353" y="2199384"/>
                    <a:pt x="325083" y="2264072"/>
                    <a:pt x="388126" y="2328760"/>
                  </a:cubicBezTo>
                  <a:cubicBezTo>
                    <a:pt x="451169" y="2393448"/>
                    <a:pt x="528466" y="2455395"/>
                    <a:pt x="624949" y="2503088"/>
                  </a:cubicBezTo>
                  <a:cubicBezTo>
                    <a:pt x="721432" y="2550781"/>
                    <a:pt x="839296" y="2586963"/>
                    <a:pt x="967027" y="2614921"/>
                  </a:cubicBezTo>
                  <a:cubicBezTo>
                    <a:pt x="1094758" y="2642879"/>
                    <a:pt x="1122168" y="2647264"/>
                    <a:pt x="1391335" y="2670837"/>
                  </a:cubicBezTo>
                  <a:cubicBezTo>
                    <a:pt x="1660502" y="2694410"/>
                    <a:pt x="2384127" y="2747586"/>
                    <a:pt x="2582028" y="2756357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818614" y="1247778"/>
              <a:ext cx="2279421" cy="595346"/>
            </a:xfrm>
            <a:custGeom>
              <a:avLst/>
              <a:gdLst>
                <a:gd name="connsiteX0" fmla="*/ 0 w 2279421"/>
                <a:gd name="connsiteY0" fmla="*/ 0 h 595346"/>
                <a:gd name="connsiteX1" fmla="*/ 85519 w 2279421"/>
                <a:gd name="connsiteY1" fmla="*/ 213798 h 595346"/>
                <a:gd name="connsiteX2" fmla="*/ 263136 w 2279421"/>
                <a:gd name="connsiteY2" fmla="*/ 401283 h 595346"/>
                <a:gd name="connsiteX3" fmla="*/ 700601 w 2279421"/>
                <a:gd name="connsiteY3" fmla="*/ 522984 h 595346"/>
                <a:gd name="connsiteX4" fmla="*/ 1052547 w 2279421"/>
                <a:gd name="connsiteY4" fmla="*/ 559165 h 595346"/>
                <a:gd name="connsiteX5" fmla="*/ 2279421 w 2279421"/>
                <a:gd name="connsiteY5" fmla="*/ 595346 h 5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421" h="595346">
                  <a:moveTo>
                    <a:pt x="0" y="0"/>
                  </a:moveTo>
                  <a:cubicBezTo>
                    <a:pt x="20831" y="73458"/>
                    <a:pt x="41663" y="146917"/>
                    <a:pt x="85519" y="213798"/>
                  </a:cubicBezTo>
                  <a:cubicBezTo>
                    <a:pt x="129375" y="280679"/>
                    <a:pt x="160622" y="349752"/>
                    <a:pt x="263136" y="401283"/>
                  </a:cubicBezTo>
                  <a:cubicBezTo>
                    <a:pt x="365650" y="452814"/>
                    <a:pt x="569033" y="496670"/>
                    <a:pt x="700601" y="522984"/>
                  </a:cubicBezTo>
                  <a:cubicBezTo>
                    <a:pt x="832170" y="549298"/>
                    <a:pt x="789410" y="547105"/>
                    <a:pt x="1052547" y="559165"/>
                  </a:cubicBezTo>
                  <a:cubicBezTo>
                    <a:pt x="1315684" y="571225"/>
                    <a:pt x="2083713" y="590960"/>
                    <a:pt x="2279421" y="59534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80380" y="3445670"/>
            <a:ext cx="13199883" cy="4702970"/>
            <a:chOff x="980380" y="3445670"/>
            <a:chExt cx="13199883" cy="4702970"/>
          </a:xfrm>
        </p:grpSpPr>
        <p:sp>
          <p:nvSpPr>
            <p:cNvPr id="3" name="Rectangle 2"/>
            <p:cNvSpPr/>
            <p:nvPr/>
          </p:nvSpPr>
          <p:spPr>
            <a:xfrm>
              <a:off x="1012903" y="3485200"/>
              <a:ext cx="13167360" cy="4663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248735" y="348336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979" y="3359867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5008872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4" y="8251115"/>
            <a:ext cx="6309360" cy="734321"/>
          </a:xfrm>
          <a:prstGeom prst="rect">
            <a:avLst/>
          </a:prstGeom>
        </p:spPr>
      </p:pic>
      <p:sp>
        <p:nvSpPr>
          <p:cNvPr id="148" name="Rectangle 2"/>
          <p:cNvSpPr>
            <a:spLocks noChangeArrowheads="1"/>
          </p:cNvSpPr>
          <p:nvPr/>
        </p:nvSpPr>
        <p:spPr bwMode="auto">
          <a:xfrm>
            <a:off x="10824995" y="1556297"/>
            <a:ext cx="4264025" cy="528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50" name="Group 4"/>
          <p:cNvGrpSpPr>
            <a:grpSpLocks/>
          </p:cNvGrpSpPr>
          <p:nvPr/>
        </p:nvGrpSpPr>
        <p:grpSpPr bwMode="auto">
          <a:xfrm>
            <a:off x="10107964" y="1501222"/>
            <a:ext cx="3978275" cy="879475"/>
            <a:chOff x="1464" y="559"/>
            <a:chExt cx="2778" cy="614"/>
          </a:xfrm>
        </p:grpSpPr>
        <p:pic>
          <p:nvPicPr>
            <p:cNvPr id="152" name="Picture 5" descr="MonteLoc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57" name="Group 8"/>
          <p:cNvGrpSpPr>
            <a:grpSpLocks/>
          </p:cNvGrpSpPr>
          <p:nvPr/>
        </p:nvGrpSpPr>
        <p:grpSpPr bwMode="auto">
          <a:xfrm>
            <a:off x="10172777" y="2294844"/>
            <a:ext cx="8401922" cy="1352550"/>
            <a:chOff x="-1646" y="1365"/>
            <a:chExt cx="5867" cy="944"/>
          </a:xfrm>
        </p:grpSpPr>
        <p:pic>
          <p:nvPicPr>
            <p:cNvPr id="158" name="Picture 9" descr="MonteLoc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46" y="1365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3" name="Group 14"/>
          <p:cNvGrpSpPr>
            <a:grpSpLocks/>
          </p:cNvGrpSpPr>
          <p:nvPr/>
        </p:nvGrpSpPr>
        <p:grpSpPr bwMode="auto">
          <a:xfrm>
            <a:off x="10010639" y="3979114"/>
            <a:ext cx="3978275" cy="990600"/>
            <a:chOff x="1464" y="2467"/>
            <a:chExt cx="2778" cy="692"/>
          </a:xfrm>
        </p:grpSpPr>
        <p:pic>
          <p:nvPicPr>
            <p:cNvPr id="164" name="Picture 15" descr="MonteLoc_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0" name="Group 19"/>
          <p:cNvGrpSpPr>
            <a:grpSpLocks/>
          </p:cNvGrpSpPr>
          <p:nvPr/>
        </p:nvGrpSpPr>
        <p:grpSpPr bwMode="auto">
          <a:xfrm>
            <a:off x="10075647" y="4946392"/>
            <a:ext cx="3971925" cy="1447800"/>
            <a:chOff x="1424" y="2831"/>
            <a:chExt cx="2502" cy="912"/>
          </a:xfrm>
        </p:grpSpPr>
        <p:pic>
          <p:nvPicPr>
            <p:cNvPr id="171" name="Picture 20" descr="MonteLoc_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5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6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/>
              <p:cNvSpPr txBox="1"/>
              <p:nvPr/>
            </p:nvSpPr>
            <p:spPr>
              <a:xfrm>
                <a:off x="10191624" y="3011471"/>
                <a:ext cx="5387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77" name="TextBox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624" y="3011471"/>
                <a:ext cx="538737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7955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TextBox 177"/>
          <p:cNvSpPr txBox="1"/>
          <p:nvPr/>
        </p:nvSpPr>
        <p:spPr>
          <a:xfrm>
            <a:off x="10221697" y="1950691"/>
            <a:ext cx="4167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Bel(x)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/>
              <p:cNvSpPr txBox="1"/>
              <p:nvPr/>
            </p:nvSpPr>
            <p:spPr>
              <a:xfrm>
                <a:off x="12757987" y="4464769"/>
                <a:ext cx="28491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𝑀𝑜𝑡𝑖𝑜𝑛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𝑈𝑝𝑑𝑎𝑡𝑒</m:t>
                    </m:r>
                  </m:oMath>
                </a14:m>
                <a:r>
                  <a:rPr lang="en-US" sz="1400" dirty="0" smtClean="0"/>
                  <a:t> of Belief State </a:t>
                </a:r>
                <a:endParaRPr lang="en-US" sz="1400" dirty="0"/>
              </a:p>
            </p:txBody>
          </p:sp>
        </mc:Choice>
        <mc:Fallback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7987" y="4464769"/>
                <a:ext cx="2849113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2355" t="-25000" r="-2998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10186655" y="3488353"/>
            <a:ext cx="4167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Bel(x)</a:t>
            </a:r>
            <a:endParaRPr lang="en-US" sz="1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3654034" y="3455239"/>
            <a:ext cx="8277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Belief State</a:t>
            </a:r>
            <a:endParaRPr lang="en-US" sz="14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3557776" y="1988303"/>
            <a:ext cx="8277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Belief State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TextBox 182"/>
              <p:cNvSpPr txBox="1"/>
              <p:nvPr/>
            </p:nvSpPr>
            <p:spPr>
              <a:xfrm>
                <a:off x="10172777" y="4490137"/>
                <a:ext cx="5593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777" y="4490137"/>
                <a:ext cx="559384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7609" r="-9783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Rectangle 183"/>
              <p:cNvSpPr/>
              <p:nvPr/>
            </p:nvSpPr>
            <p:spPr>
              <a:xfrm>
                <a:off x="12960728" y="2881422"/>
                <a:ext cx="23696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𝑚𝑒𝑎𝑠𝑢𝑟𝑒𝑚𝑒𝑛𝑡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𝑚𝑜𝑑𝑒𝑙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4" name="Rectangle 1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728" y="2881422"/>
                <a:ext cx="236968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Rectangle 184"/>
              <p:cNvSpPr/>
              <p:nvPr/>
            </p:nvSpPr>
            <p:spPr>
              <a:xfrm>
                <a:off x="12654766" y="5262447"/>
                <a:ext cx="23696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𝑚𝑒𝑎𝑠𝑢𝑟𝑒𝑚𝑒𝑛𝑡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𝑚𝑜𝑑𝑒𝑙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4766" y="5262447"/>
                <a:ext cx="2369688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TextBox 185"/>
              <p:cNvSpPr txBox="1"/>
              <p:nvPr/>
            </p:nvSpPr>
            <p:spPr>
              <a:xfrm>
                <a:off x="10117182" y="5456007"/>
                <a:ext cx="5387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182" y="5456007"/>
                <a:ext cx="53873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955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Box 186"/>
          <p:cNvSpPr txBox="1"/>
          <p:nvPr/>
        </p:nvSpPr>
        <p:spPr>
          <a:xfrm>
            <a:off x="13625085" y="5917470"/>
            <a:ext cx="8277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Belief State</a:t>
            </a:r>
            <a:endParaRPr lang="en-US" sz="1400" dirty="0"/>
          </a:p>
        </p:txBody>
      </p:sp>
      <p:sp>
        <p:nvSpPr>
          <p:cNvPr id="188" name="TextBox 187"/>
          <p:cNvSpPr txBox="1"/>
          <p:nvPr/>
        </p:nvSpPr>
        <p:spPr>
          <a:xfrm>
            <a:off x="10172777" y="5966241"/>
            <a:ext cx="4167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Bel(x)</a:t>
            </a:r>
            <a:endParaRPr lang="en-US" sz="1400" dirty="0"/>
          </a:p>
        </p:txBody>
      </p:sp>
      <p:cxnSp>
        <p:nvCxnSpPr>
          <p:cNvPr id="196" name="Straight Connector 195"/>
          <p:cNvCxnSpPr/>
          <p:nvPr/>
        </p:nvCxnSpPr>
        <p:spPr>
          <a:xfrm flipH="1">
            <a:off x="15436327" y="2096025"/>
            <a:ext cx="6350" cy="895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/>
          <p:cNvCxnSpPr/>
          <p:nvPr/>
        </p:nvCxnSpPr>
        <p:spPr>
          <a:xfrm rot="5400000">
            <a:off x="14702315" y="2836187"/>
            <a:ext cx="1057396" cy="41311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5620477" y="2450734"/>
            <a:ext cx="129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200" name="TextBox 199"/>
          <p:cNvSpPr txBox="1"/>
          <p:nvPr/>
        </p:nvSpPr>
        <p:spPr>
          <a:xfrm>
            <a:off x="10075647" y="1024273"/>
            <a:ext cx="179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time t = 1</a:t>
            </a:r>
            <a:endParaRPr lang="en-US" dirty="0"/>
          </a:p>
        </p:txBody>
      </p:sp>
      <p:sp>
        <p:nvSpPr>
          <p:cNvPr id="201" name="TextBox 200"/>
          <p:cNvSpPr txBox="1"/>
          <p:nvPr/>
        </p:nvSpPr>
        <p:spPr>
          <a:xfrm>
            <a:off x="10029613" y="3664272"/>
            <a:ext cx="575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time t = 2, robot moves forward a certain distant</a:t>
            </a:r>
            <a:endParaRPr lang="en-US" dirty="0"/>
          </a:p>
        </p:txBody>
      </p:sp>
      <p:cxnSp>
        <p:nvCxnSpPr>
          <p:cNvPr id="202" name="Straight Arrow Connector 201"/>
          <p:cNvCxnSpPr/>
          <p:nvPr/>
        </p:nvCxnSpPr>
        <p:spPr>
          <a:xfrm>
            <a:off x="11137616" y="1980001"/>
            <a:ext cx="793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10801313" y="1861672"/>
            <a:ext cx="201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Direction of motion</a:t>
            </a:r>
            <a:endParaRPr lang="en-US" dirty="0"/>
          </a:p>
        </p:txBody>
      </p:sp>
      <p:cxnSp>
        <p:nvCxnSpPr>
          <p:cNvPr id="204" name="Straight Arrow Connector 203"/>
          <p:cNvCxnSpPr/>
          <p:nvPr/>
        </p:nvCxnSpPr>
        <p:spPr>
          <a:xfrm flipH="1">
            <a:off x="11137616" y="1208939"/>
            <a:ext cx="396755" cy="50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11416777" y="890923"/>
            <a:ext cx="116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cxnSp>
        <p:nvCxnSpPr>
          <p:cNvPr id="206" name="Straight Arrow Connector 205"/>
          <p:cNvCxnSpPr/>
          <p:nvPr/>
        </p:nvCxnSpPr>
        <p:spPr>
          <a:xfrm flipH="1">
            <a:off x="12814911" y="1201836"/>
            <a:ext cx="430666" cy="48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3206877" y="871251"/>
            <a:ext cx="116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Door</a:t>
            </a:r>
            <a:endParaRPr lang="en-US" dirty="0"/>
          </a:p>
        </p:txBody>
      </p:sp>
      <p:grpSp>
        <p:nvGrpSpPr>
          <p:cNvPr id="208" name="Group 4"/>
          <p:cNvGrpSpPr>
            <a:grpSpLocks/>
          </p:cNvGrpSpPr>
          <p:nvPr/>
        </p:nvGrpSpPr>
        <p:grpSpPr bwMode="auto">
          <a:xfrm>
            <a:off x="1436765" y="3808616"/>
            <a:ext cx="3855117" cy="370984"/>
            <a:chOff x="1517" y="820"/>
            <a:chExt cx="2692" cy="259"/>
          </a:xfrm>
        </p:grpSpPr>
        <p:sp>
          <p:nvSpPr>
            <p:cNvPr id="210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02144" y="1437610"/>
            <a:ext cx="6163301" cy="1676573"/>
            <a:chOff x="548904" y="4705581"/>
            <a:chExt cx="3720178" cy="1011982"/>
          </a:xfrm>
        </p:grpSpPr>
        <p:pic>
          <p:nvPicPr>
            <p:cNvPr id="215" name="Picture 2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8904" y="4705581"/>
              <a:ext cx="930044" cy="618902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78949" y="4705581"/>
              <a:ext cx="930044" cy="618902"/>
            </a:xfrm>
            <a:prstGeom prst="rect">
              <a:avLst/>
            </a:prstGeom>
          </p:spPr>
        </p:pic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08993" y="4705581"/>
              <a:ext cx="930045" cy="618902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39038" y="4705581"/>
              <a:ext cx="930044" cy="618902"/>
            </a:xfrm>
            <a:prstGeom prst="rect">
              <a:avLst/>
            </a:prstGeom>
          </p:spPr>
        </p:pic>
        <p:pic>
          <p:nvPicPr>
            <p:cNvPr id="219" name="Picture 12" descr="Image result for door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5" r="28021"/>
            <a:stretch/>
          </p:blipFill>
          <p:spPr bwMode="auto">
            <a:xfrm>
              <a:off x="1363692" y="4705581"/>
              <a:ext cx="280289" cy="62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" name="Picture 12" descr="Image result for door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5" r="28021"/>
            <a:stretch/>
          </p:blipFill>
          <p:spPr bwMode="auto">
            <a:xfrm>
              <a:off x="1715888" y="4705581"/>
              <a:ext cx="280289" cy="62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1" name="Picture 12" descr="Image result for door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5" r="28021"/>
            <a:stretch/>
          </p:blipFill>
          <p:spPr bwMode="auto">
            <a:xfrm>
              <a:off x="3067605" y="4705581"/>
              <a:ext cx="280289" cy="62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15"/>
            <a:srcRect l="14969" t="50000" r="13502" b="2623"/>
            <a:stretch/>
          </p:blipFill>
          <p:spPr>
            <a:xfrm flipH="1">
              <a:off x="1088926" y="5398998"/>
              <a:ext cx="555055" cy="318565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4" y="5164914"/>
            <a:ext cx="6309360" cy="78383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4" y="4146679"/>
            <a:ext cx="6309360" cy="7826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4" y="3107890"/>
            <a:ext cx="6309360" cy="803185"/>
          </a:xfrm>
          <a:prstGeom prst="rect">
            <a:avLst/>
          </a:prstGeom>
        </p:spPr>
      </p:pic>
      <p:grpSp>
        <p:nvGrpSpPr>
          <p:cNvPr id="228" name="Group 227"/>
          <p:cNvGrpSpPr/>
          <p:nvPr/>
        </p:nvGrpSpPr>
        <p:grpSpPr>
          <a:xfrm>
            <a:off x="1002144" y="6563275"/>
            <a:ext cx="6163301" cy="1684525"/>
            <a:chOff x="548904" y="4705581"/>
            <a:chExt cx="3720178" cy="1016782"/>
          </a:xfrm>
        </p:grpSpPr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8904" y="4705581"/>
              <a:ext cx="930044" cy="618902"/>
            </a:xfrm>
            <a:prstGeom prst="rect">
              <a:avLst/>
            </a:prstGeom>
          </p:spPr>
        </p:pic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78949" y="4705581"/>
              <a:ext cx="930044" cy="618902"/>
            </a:xfrm>
            <a:prstGeom prst="rect">
              <a:avLst/>
            </a:prstGeom>
          </p:spPr>
        </p:pic>
        <p:pic>
          <p:nvPicPr>
            <p:cNvPr id="241" name="Picture 24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08993" y="4705581"/>
              <a:ext cx="930045" cy="618902"/>
            </a:xfrm>
            <a:prstGeom prst="rect">
              <a:avLst/>
            </a:prstGeom>
          </p:spPr>
        </p:pic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39038" y="4705581"/>
              <a:ext cx="930044" cy="618902"/>
            </a:xfrm>
            <a:prstGeom prst="rect">
              <a:avLst/>
            </a:prstGeom>
          </p:spPr>
        </p:pic>
        <p:pic>
          <p:nvPicPr>
            <p:cNvPr id="247" name="Picture 12" descr="Image result for door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5" r="28021"/>
            <a:stretch/>
          </p:blipFill>
          <p:spPr bwMode="auto">
            <a:xfrm>
              <a:off x="1363692" y="4705581"/>
              <a:ext cx="280289" cy="62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8" name="Picture 12" descr="Image result for door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5" r="28021"/>
            <a:stretch/>
          </p:blipFill>
          <p:spPr bwMode="auto">
            <a:xfrm>
              <a:off x="1715888" y="4705581"/>
              <a:ext cx="280289" cy="62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12" descr="Image result for door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5" r="28021"/>
            <a:stretch/>
          </p:blipFill>
          <p:spPr bwMode="auto">
            <a:xfrm>
              <a:off x="3067605" y="4705581"/>
              <a:ext cx="280289" cy="62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15"/>
            <a:srcRect l="14969" t="50000" r="13502" b="2623"/>
            <a:stretch/>
          </p:blipFill>
          <p:spPr>
            <a:xfrm flipH="1">
              <a:off x="1578505" y="5403798"/>
              <a:ext cx="555055" cy="318565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4" y="9344738"/>
            <a:ext cx="6309360" cy="7559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14" y="10460000"/>
            <a:ext cx="6309360" cy="783832"/>
          </a:xfrm>
          <a:prstGeom prst="rect">
            <a:avLst/>
          </a:prstGeom>
        </p:spPr>
      </p:pic>
      <p:sp>
        <p:nvSpPr>
          <p:cNvPr id="261" name="TextBox 260"/>
          <p:cNvSpPr txBox="1"/>
          <p:nvPr/>
        </p:nvSpPr>
        <p:spPr>
          <a:xfrm>
            <a:off x="917611" y="1055040"/>
            <a:ext cx="124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At time t = 1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2495694" y="1055040"/>
            <a:ext cx="68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Robot</a:t>
            </a:r>
            <a:endParaRPr lang="en-US" sz="1600" dirty="0">
              <a:latin typeface="Garamond" panose="02020404030301010803" pitchFamily="18" charset="0"/>
            </a:endParaRPr>
          </a:p>
        </p:txBody>
      </p:sp>
      <p:cxnSp>
        <p:nvCxnSpPr>
          <p:cNvPr id="64" name="Straight Arrow Connector 63"/>
          <p:cNvCxnSpPr>
            <a:stCxn id="262" idx="2"/>
            <a:endCxn id="222" idx="0"/>
          </p:cNvCxnSpPr>
          <p:nvPr/>
        </p:nvCxnSpPr>
        <p:spPr>
          <a:xfrm flipH="1">
            <a:off x="2356596" y="1393594"/>
            <a:ext cx="480293" cy="119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5220241" y="1055040"/>
            <a:ext cx="68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Door</a:t>
            </a:r>
            <a:endParaRPr lang="en-US" sz="1600" dirty="0">
              <a:latin typeface="Garamond" panose="02020404030301010803" pitchFamily="18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5406090" y="1380164"/>
            <a:ext cx="155346" cy="715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563510" y="3089495"/>
                <a:ext cx="506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10" y="3089495"/>
                <a:ext cx="506742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10714" t="-2222" r="-1547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5" name="TextBox 264"/>
              <p:cNvSpPr txBox="1"/>
              <p:nvPr/>
            </p:nvSpPr>
            <p:spPr>
              <a:xfrm>
                <a:off x="7055155" y="3827718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5" name="TextBox 2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55" y="3827718"/>
                <a:ext cx="183320" cy="276999"/>
              </a:xfrm>
              <a:prstGeom prst="rect">
                <a:avLst/>
              </a:prstGeom>
              <a:blipFill rotWithShape="0">
                <a:blip r:embed="rId22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TextBox 265"/>
              <p:cNvSpPr txBox="1"/>
              <p:nvPr/>
            </p:nvSpPr>
            <p:spPr>
              <a:xfrm>
                <a:off x="366270" y="4116840"/>
                <a:ext cx="696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6" name="TextBox 2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0" y="4116840"/>
                <a:ext cx="696666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7895" t="-2174" r="-1228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TextBox 266"/>
              <p:cNvSpPr txBox="1"/>
              <p:nvPr/>
            </p:nvSpPr>
            <p:spPr>
              <a:xfrm>
                <a:off x="7055155" y="4894769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7" name="TextBox 2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55" y="4894769"/>
                <a:ext cx="183319" cy="276999"/>
              </a:xfrm>
              <a:prstGeom prst="rect">
                <a:avLst/>
              </a:prstGeom>
              <a:blipFill rotWithShape="0">
                <a:blip r:embed="rId24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/>
              <p:cNvSpPr txBox="1"/>
              <p:nvPr/>
            </p:nvSpPr>
            <p:spPr>
              <a:xfrm>
                <a:off x="7055155" y="5948746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55" y="5948746"/>
                <a:ext cx="183319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9" name="TextBox 268"/>
              <p:cNvSpPr txBox="1"/>
              <p:nvPr/>
            </p:nvSpPr>
            <p:spPr>
              <a:xfrm>
                <a:off x="555689" y="5177756"/>
                <a:ext cx="506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9" name="TextBox 2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89" y="5177756"/>
                <a:ext cx="506742" cy="276999"/>
              </a:xfrm>
              <a:prstGeom prst="rect">
                <a:avLst/>
              </a:prstGeom>
              <a:blipFill rotWithShape="0">
                <a:blip r:embed="rId26"/>
                <a:stretch>
                  <a:fillRect l="-10843" t="-2174" r="-1686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2495694" y="8321450"/>
            <a:ext cx="8569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TextBox 271"/>
              <p:cNvSpPr txBox="1"/>
              <p:nvPr/>
            </p:nvSpPr>
            <p:spPr>
              <a:xfrm>
                <a:off x="540983" y="8290970"/>
                <a:ext cx="506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2" name="TextBox 2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3" y="8290970"/>
                <a:ext cx="506742" cy="276999"/>
              </a:xfrm>
              <a:prstGeom prst="rect">
                <a:avLst/>
              </a:prstGeom>
              <a:blipFill rotWithShape="0">
                <a:blip r:embed="rId27"/>
                <a:stretch>
                  <a:fillRect l="-10843" t="-2174" r="-1686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3" name="TextBox 272"/>
              <p:cNvSpPr txBox="1"/>
              <p:nvPr/>
            </p:nvSpPr>
            <p:spPr>
              <a:xfrm>
                <a:off x="7032628" y="9029193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3" name="TextBox 2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628" y="9029193"/>
                <a:ext cx="183320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4" name="TextBox 273"/>
              <p:cNvSpPr txBox="1"/>
              <p:nvPr/>
            </p:nvSpPr>
            <p:spPr>
              <a:xfrm>
                <a:off x="343743" y="9318315"/>
                <a:ext cx="696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4" name="TextBox 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43" y="9318315"/>
                <a:ext cx="696666" cy="276999"/>
              </a:xfrm>
              <a:prstGeom prst="rect">
                <a:avLst/>
              </a:prstGeom>
              <a:blipFill rotWithShape="0">
                <a:blip r:embed="rId29"/>
                <a:stretch>
                  <a:fillRect l="-7826" t="-4444" r="-1130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TextBox 274"/>
              <p:cNvSpPr txBox="1"/>
              <p:nvPr/>
            </p:nvSpPr>
            <p:spPr>
              <a:xfrm>
                <a:off x="7032628" y="10096244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5" name="TextBox 2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628" y="10096244"/>
                <a:ext cx="183319" cy="276999"/>
              </a:xfrm>
              <a:prstGeom prst="rect">
                <a:avLst/>
              </a:prstGeom>
              <a:blipFill rotWithShape="0">
                <a:blip r:embed="rId30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6" name="TextBox 275"/>
              <p:cNvSpPr txBox="1"/>
              <p:nvPr/>
            </p:nvSpPr>
            <p:spPr>
              <a:xfrm>
                <a:off x="7032628" y="11150221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6" name="TextBox 2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628" y="11150221"/>
                <a:ext cx="183319" cy="276999"/>
              </a:xfrm>
              <a:prstGeom prst="rect">
                <a:avLst/>
              </a:prstGeom>
              <a:blipFill rotWithShape="0">
                <a:blip r:embed="rId31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TextBox 276"/>
              <p:cNvSpPr txBox="1"/>
              <p:nvPr/>
            </p:nvSpPr>
            <p:spPr>
              <a:xfrm>
                <a:off x="461232" y="10456791"/>
                <a:ext cx="506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2" y="10456791"/>
                <a:ext cx="506742" cy="276999"/>
              </a:xfrm>
              <a:prstGeom prst="rect">
                <a:avLst/>
              </a:prstGeom>
              <a:blipFill rotWithShape="0">
                <a:blip r:embed="rId32"/>
                <a:stretch>
                  <a:fillRect l="-10843" t="-2174" r="-1686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TextBox 277"/>
          <p:cNvSpPr txBox="1"/>
          <p:nvPr/>
        </p:nvSpPr>
        <p:spPr>
          <a:xfrm>
            <a:off x="837293" y="6245221"/>
            <a:ext cx="434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At time t = 2, robot </a:t>
            </a:r>
            <a:r>
              <a:rPr lang="en-US" sz="1600" dirty="0">
                <a:latin typeface="Garamond" panose="02020404030301010803" pitchFamily="18" charset="0"/>
              </a:rPr>
              <a:t>m</a:t>
            </a:r>
            <a:r>
              <a:rPr lang="en-US" sz="1600" dirty="0" smtClean="0">
                <a:latin typeface="Garamond" panose="02020404030301010803" pitchFamily="18" charset="0"/>
              </a:rPr>
              <a:t>oves </a:t>
            </a:r>
            <a:r>
              <a:rPr lang="en-US" sz="1600" dirty="0">
                <a:latin typeface="Garamond" panose="02020404030301010803" pitchFamily="18" charset="0"/>
              </a:rPr>
              <a:t>f</a:t>
            </a:r>
            <a:r>
              <a:rPr lang="en-US" sz="1600" dirty="0" smtClean="0">
                <a:latin typeface="Garamond" panose="02020404030301010803" pitchFamily="18" charset="0"/>
              </a:rPr>
              <a:t>orward </a:t>
            </a:r>
            <a:r>
              <a:rPr lang="en-US" sz="1600" dirty="0">
                <a:latin typeface="Garamond" panose="02020404030301010803" pitchFamily="18" charset="0"/>
              </a:rPr>
              <a:t>s</a:t>
            </a:r>
            <a:r>
              <a:rPr lang="en-US" sz="1600" dirty="0" smtClean="0">
                <a:latin typeface="Garamond" panose="02020404030301010803" pitchFamily="18" charset="0"/>
              </a:rPr>
              <a:t>ome </a:t>
            </a:r>
            <a:r>
              <a:rPr lang="en-US" sz="1600" dirty="0">
                <a:latin typeface="Garamond" panose="02020404030301010803" pitchFamily="18" charset="0"/>
              </a:rPr>
              <a:t>d</a:t>
            </a:r>
            <a:r>
              <a:rPr lang="en-US" sz="1600" dirty="0" smtClean="0">
                <a:latin typeface="Garamond" panose="02020404030301010803" pitchFamily="18" charset="0"/>
              </a:rPr>
              <a:t>istance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6141247" y="3081477"/>
            <a:ext cx="112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Belief State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6141247" y="5215188"/>
            <a:ext cx="112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Belief State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6141246" y="8227695"/>
            <a:ext cx="1961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Motion Model Update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6088626" y="10610138"/>
            <a:ext cx="112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Belief State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6111153" y="9511568"/>
            <a:ext cx="185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Measurement Model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6088626" y="4305186"/>
            <a:ext cx="185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panose="02020404030301010803" pitchFamily="18" charset="0"/>
              </a:rPr>
              <a:t>Measurement Model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2594317" y="8391786"/>
            <a:ext cx="68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d</a:t>
            </a: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4365</TotalTime>
  <Words>441</Words>
  <Application>Microsoft Office PowerPoint</Application>
  <PresentationFormat>Custom</PresentationFormat>
  <Paragraphs>202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172</cp:revision>
  <dcterms:created xsi:type="dcterms:W3CDTF">2016-08-29T18:20:42Z</dcterms:created>
  <dcterms:modified xsi:type="dcterms:W3CDTF">2016-09-07T02:47:49Z</dcterms:modified>
</cp:coreProperties>
</file>